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8"/>
  </p:notesMasterIdLst>
  <p:handoutMasterIdLst>
    <p:handoutMasterId r:id="rId19"/>
  </p:handoutMasterIdLst>
  <p:sldIdLst>
    <p:sldId id="445" r:id="rId5"/>
    <p:sldId id="446" r:id="rId6"/>
    <p:sldId id="454" r:id="rId7"/>
    <p:sldId id="456" r:id="rId8"/>
    <p:sldId id="462" r:id="rId9"/>
    <p:sldId id="458" r:id="rId10"/>
    <p:sldId id="459" r:id="rId11"/>
    <p:sldId id="460" r:id="rId12"/>
    <p:sldId id="455" r:id="rId13"/>
    <p:sldId id="453" r:id="rId14"/>
    <p:sldId id="457" r:id="rId15"/>
    <p:sldId id="461" r:id="rId16"/>
    <p:sldId id="452"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4"/>
            <p14:sldId id="456"/>
            <p14:sldId id="462"/>
            <p14:sldId id="458"/>
            <p14:sldId id="459"/>
            <p14:sldId id="460"/>
            <p14:sldId id="455"/>
            <p14:sldId id="453"/>
            <p14:sldId id="457"/>
            <p14:sldId id="461"/>
            <p14:sldId id="452"/>
          </p14:sldIdLst>
        </p14:section>
      </p14:sectionLst>
    </p:ext>
    <p:ext uri="{EFAFB233-063F-42B5-8137-9DF3F51BA10A}">
      <p15:sldGuideLst xmlns:p15="http://schemas.microsoft.com/office/powerpoint/2012/main">
        <p15:guide id="1" orient="horz" pos="2183" userDrawn="1">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A07F5A-99F8-43BB-94CE-4CB415BD842E}" v="187" dt="2020-04-24T12:48:43.1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54" autoAdjust="0"/>
    <p:restoredTop sz="95889" autoAdjust="0"/>
  </p:normalViewPr>
  <p:slideViewPr>
    <p:cSldViewPr snapToGrid="0" showGuides="1">
      <p:cViewPr varScale="1">
        <p:scale>
          <a:sx n="63" d="100"/>
          <a:sy n="63" d="100"/>
        </p:scale>
        <p:origin x="894" y="66"/>
      </p:cViewPr>
      <p:guideLst>
        <p:guide orient="horz" pos="2183"/>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highlight>
                  <a:srgbClr val="FFFF00"/>
                </a:highlight>
                <a:latin typeface="Calibri" panose="020F0502020204030204" pitchFamily="34" charset="0"/>
                <a:ea typeface="华文细黑"/>
              </a:rPr>
              <a:t>S3-20wxyz, SA3#99-e, Online</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Working assumptions for Release 16 WIs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buFontTx/>
              <a:buNone/>
            </a:pPr>
            <a:r>
              <a:rPr lang="en-US" altLang="en-US" sz="2000" dirty="0">
                <a:latin typeface="Arial" panose="020B0604020202020204" pitchFamily="34" charset="0"/>
              </a:rPr>
              <a:t>SA3 Chairman</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302065"/>
            <a:ext cx="8967952" cy="1325563"/>
          </a:xfrm>
        </p:spPr>
        <p:txBody>
          <a:bodyPr/>
          <a:lstStyle/>
          <a:p>
            <a:r>
              <a:rPr lang="en-GB" dirty="0"/>
              <a:t>4.14 Security for NR Integrated Access and Backhaul</a:t>
            </a:r>
            <a:endParaRPr lang="sv-SE" dirty="0"/>
          </a:p>
        </p:txBody>
      </p:sp>
      <p:sp>
        <p:nvSpPr>
          <p:cNvPr id="5" name="Content Placeholder 4">
            <a:extLst>
              <a:ext uri="{FF2B5EF4-FFF2-40B4-BE49-F238E27FC236}">
                <a16:creationId xmlns:a16="http://schemas.microsoft.com/office/drawing/2014/main" id="{1A8673A7-2333-4DB9-B15F-850361765A28}"/>
              </a:ext>
            </a:extLst>
          </p:cNvPr>
          <p:cNvSpPr>
            <a:spLocks noGrp="1"/>
          </p:cNvSpPr>
          <p:nvPr>
            <p:ph idx="1"/>
          </p:nvPr>
        </p:nvSpPr>
        <p:spPr/>
        <p:txBody>
          <a:bodyPr/>
          <a:lstStyle/>
          <a:p>
            <a:r>
              <a:rPr lang="en-GB" dirty="0"/>
              <a:t>Question #1: Whether Dynamic computation of PSK (K</a:t>
            </a:r>
            <a:r>
              <a:rPr lang="en-GB" baseline="-25000" dirty="0"/>
              <a:t>IAB</a:t>
            </a:r>
            <a:r>
              <a:rPr lang="en-GB" dirty="0"/>
              <a:t>) to be supported to enable deployments without pre-configuration?</a:t>
            </a:r>
          </a:p>
          <a:p>
            <a:pPr lvl="1"/>
            <a:r>
              <a:rPr lang="en-GB" b="1" u="sng" dirty="0"/>
              <a:t>WA 1: </a:t>
            </a:r>
            <a:r>
              <a:rPr lang="en-US" b="1" u="sng" dirty="0"/>
              <a:t>Dynamic computation of PSK (KIAB) shall be supported for IKEv2 PSK based authentication method in Rel-16</a:t>
            </a:r>
            <a:endParaRPr lang="en-GB" dirty="0"/>
          </a:p>
          <a:p>
            <a:endParaRPr lang="en-GB" dirty="0"/>
          </a:p>
          <a:p>
            <a:r>
              <a:rPr lang="en-GB" dirty="0"/>
              <a:t>Question #2: To protect F1-C traffic, whether DTLS to be supported or not?</a:t>
            </a:r>
          </a:p>
          <a:p>
            <a:pPr lvl="1"/>
            <a:r>
              <a:rPr lang="en-GB" dirty="0">
                <a:solidFill>
                  <a:schemeClr val="bg1">
                    <a:lumMod val="75000"/>
                  </a:schemeClr>
                </a:solidFill>
              </a:rPr>
              <a:t>No WA.</a:t>
            </a:r>
          </a:p>
          <a:p>
            <a:pPr marL="0" indent="0">
              <a:buNone/>
            </a:pPr>
            <a:endParaRPr lang="sv-SE" dirty="0"/>
          </a:p>
        </p:txBody>
      </p:sp>
    </p:spTree>
    <p:extLst>
      <p:ext uri="{BB962C8B-B14F-4D97-AF65-F5344CB8AC3E}">
        <p14:creationId xmlns:p14="http://schemas.microsoft.com/office/powerpoint/2010/main" val="27328119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283146"/>
            <a:ext cx="10515600" cy="1325563"/>
          </a:xfrm>
        </p:spPr>
        <p:txBody>
          <a:bodyPr/>
          <a:lstStyle/>
          <a:p>
            <a:r>
              <a:rPr lang="en-GB" dirty="0"/>
              <a:t>4.16 Security Aspects of 3GPP support for Advanced V2X Services (1/2)</a:t>
            </a:r>
            <a:endParaRPr lang="sv-SE" dirty="0"/>
          </a:p>
        </p:txBody>
      </p:sp>
      <p:sp>
        <p:nvSpPr>
          <p:cNvPr id="5" name="Content Placeholder 4">
            <a:extLst>
              <a:ext uri="{FF2B5EF4-FFF2-40B4-BE49-F238E27FC236}">
                <a16:creationId xmlns:a16="http://schemas.microsoft.com/office/drawing/2014/main" id="{33911D8A-4692-44A5-9EAC-675AFC617FB3}"/>
              </a:ext>
            </a:extLst>
          </p:cNvPr>
          <p:cNvSpPr>
            <a:spLocks noGrp="1"/>
          </p:cNvSpPr>
          <p:nvPr>
            <p:ph idx="1"/>
          </p:nvPr>
        </p:nvSpPr>
        <p:spPr/>
        <p:txBody>
          <a:bodyPr/>
          <a:lstStyle/>
          <a:p>
            <a:r>
              <a:rPr lang="en-US" dirty="0"/>
              <a:t>Question #1: Which granularity of the user plane security should be applied? (PC5 unicast link or Service?)</a:t>
            </a:r>
          </a:p>
          <a:p>
            <a:pPr lvl="1"/>
            <a:r>
              <a:rPr lang="en-US" b="1" u="sng" dirty="0"/>
              <a:t>WA 1: Security protection per PC5 unicast link.</a:t>
            </a:r>
          </a:p>
          <a:p>
            <a:endParaRPr lang="en-US" dirty="0"/>
          </a:p>
          <a:p>
            <a:r>
              <a:rPr lang="en-US" dirty="0"/>
              <a:t>Question #2: Which UE should indicate the configuration of confidentiality and integrity protection?</a:t>
            </a:r>
          </a:p>
          <a:p>
            <a:pPr lvl="1"/>
            <a:r>
              <a:rPr lang="en-US" dirty="0">
                <a:solidFill>
                  <a:schemeClr val="bg1">
                    <a:lumMod val="75000"/>
                  </a:schemeClr>
                </a:solidFill>
              </a:rPr>
              <a:t>No WA.</a:t>
            </a:r>
          </a:p>
          <a:p>
            <a:endParaRPr lang="sv-SE" dirty="0"/>
          </a:p>
        </p:txBody>
      </p:sp>
    </p:spTree>
    <p:extLst>
      <p:ext uri="{BB962C8B-B14F-4D97-AF65-F5344CB8AC3E}">
        <p14:creationId xmlns:p14="http://schemas.microsoft.com/office/powerpoint/2010/main" val="363552868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283146"/>
            <a:ext cx="10515600" cy="1325563"/>
          </a:xfrm>
        </p:spPr>
        <p:txBody>
          <a:bodyPr/>
          <a:lstStyle/>
          <a:p>
            <a:r>
              <a:rPr lang="en-GB" dirty="0"/>
              <a:t>4.16 Security Aspects of 3GPP support for Advanced V2X Services (2/2)</a:t>
            </a:r>
            <a:endParaRPr lang="sv-SE" dirty="0"/>
          </a:p>
        </p:txBody>
      </p:sp>
      <p:sp>
        <p:nvSpPr>
          <p:cNvPr id="5" name="Content Placeholder 4">
            <a:extLst>
              <a:ext uri="{FF2B5EF4-FFF2-40B4-BE49-F238E27FC236}">
                <a16:creationId xmlns:a16="http://schemas.microsoft.com/office/drawing/2014/main" id="{33911D8A-4692-44A5-9EAC-675AFC617FB3}"/>
              </a:ext>
            </a:extLst>
          </p:cNvPr>
          <p:cNvSpPr>
            <a:spLocks noGrp="1"/>
          </p:cNvSpPr>
          <p:nvPr>
            <p:ph idx="1"/>
          </p:nvPr>
        </p:nvSpPr>
        <p:spPr/>
        <p:txBody>
          <a:bodyPr/>
          <a:lstStyle/>
          <a:p>
            <a:r>
              <a:rPr lang="en-US" dirty="0"/>
              <a:t>Question #3: Which message should be used to notify the configuration of the confidentiality and integrity protection? (PC5-S or PC5-RRC) </a:t>
            </a:r>
          </a:p>
          <a:p>
            <a:pPr lvl="1"/>
            <a:r>
              <a:rPr lang="en-US" dirty="0">
                <a:solidFill>
                  <a:schemeClr val="bg1">
                    <a:lumMod val="75000"/>
                  </a:schemeClr>
                </a:solidFill>
              </a:rPr>
              <a:t>No WA.</a:t>
            </a:r>
          </a:p>
          <a:p>
            <a:pPr lvl="1"/>
            <a:endParaRPr lang="en-US" dirty="0"/>
          </a:p>
          <a:p>
            <a:r>
              <a:rPr lang="en-US" dirty="0"/>
              <a:t>Question #4: Shall we define a solution for group ID privacy or not?</a:t>
            </a:r>
          </a:p>
          <a:p>
            <a:pPr lvl="1"/>
            <a:r>
              <a:rPr lang="en-US" b="1" u="sng" dirty="0"/>
              <a:t>WA 2: No specific solution for destination ID privacy for group-cast in Rel-16.</a:t>
            </a:r>
          </a:p>
          <a:p>
            <a:endParaRPr lang="sv-SE" dirty="0"/>
          </a:p>
        </p:txBody>
      </p:sp>
    </p:spTree>
    <p:extLst>
      <p:ext uri="{BB962C8B-B14F-4D97-AF65-F5344CB8AC3E}">
        <p14:creationId xmlns:p14="http://schemas.microsoft.com/office/powerpoint/2010/main" val="197675760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E4E-CEC6-47F9-8D2F-77644D1A0933}"/>
              </a:ext>
            </a:extLst>
          </p:cNvPr>
          <p:cNvSpPr>
            <a:spLocks noGrp="1"/>
          </p:cNvSpPr>
          <p:nvPr>
            <p:ph type="title"/>
          </p:nvPr>
        </p:nvSpPr>
        <p:spPr/>
        <p:txBody>
          <a:bodyPr/>
          <a:lstStyle/>
          <a:p>
            <a:r>
              <a:rPr lang="sv-SE" dirty="0"/>
              <a:t>Going forward</a:t>
            </a:r>
          </a:p>
        </p:txBody>
      </p:sp>
      <p:sp>
        <p:nvSpPr>
          <p:cNvPr id="3" name="Content Placeholder 2">
            <a:extLst>
              <a:ext uri="{FF2B5EF4-FFF2-40B4-BE49-F238E27FC236}">
                <a16:creationId xmlns:a16="http://schemas.microsoft.com/office/drawing/2014/main" id="{A138CCA1-CF3E-4A97-BDD1-F9BBEF9EAF4C}"/>
              </a:ext>
            </a:extLst>
          </p:cNvPr>
          <p:cNvSpPr>
            <a:spLocks noGrp="1"/>
          </p:cNvSpPr>
          <p:nvPr>
            <p:ph idx="1"/>
          </p:nvPr>
        </p:nvSpPr>
        <p:spPr/>
        <p:txBody>
          <a:bodyPr/>
          <a:lstStyle/>
          <a:p>
            <a:pPr marL="514350" indent="-514350">
              <a:buFont typeface="+mj-lt"/>
              <a:buAutoNum type="arabicPeriod"/>
            </a:pPr>
            <a:r>
              <a:rPr lang="sv-SE" dirty="0"/>
              <a:t>Chairman to discuss status and possibly declare </a:t>
            </a:r>
            <a:r>
              <a:rPr lang="sv-SE" b="1" dirty="0"/>
              <a:t>tentative</a:t>
            </a:r>
            <a:r>
              <a:rPr lang="sv-SE" dirty="0"/>
              <a:t> working agreements during the conf call scheduled on the </a:t>
            </a:r>
            <a:r>
              <a:rPr lang="en-GB" dirty="0"/>
              <a:t>14</a:t>
            </a:r>
            <a:r>
              <a:rPr lang="en-GB" baseline="30000" dirty="0"/>
              <a:t>th</a:t>
            </a:r>
            <a:r>
              <a:rPr lang="en-GB" dirty="0"/>
              <a:t> of May</a:t>
            </a:r>
          </a:p>
          <a:p>
            <a:pPr marL="514350" indent="-514350">
              <a:buFont typeface="+mj-lt"/>
              <a:buAutoNum type="arabicPeriod"/>
            </a:pPr>
            <a:r>
              <a:rPr lang="sv-SE" dirty="0"/>
              <a:t>Companies are then welcome to indicate or withdraw their sustained objections until the last challenge deadline on the 15</a:t>
            </a:r>
            <a:r>
              <a:rPr lang="en-GB" baseline="30000" dirty="0"/>
              <a:t>th</a:t>
            </a:r>
            <a:r>
              <a:rPr lang="en-GB" dirty="0"/>
              <a:t> </a:t>
            </a:r>
            <a:r>
              <a:rPr lang="sv-SE" dirty="0"/>
              <a:t>of May</a:t>
            </a:r>
          </a:p>
          <a:p>
            <a:pPr marL="514350" indent="-514350">
              <a:buFont typeface="+mj-lt"/>
              <a:buAutoNum type="arabicPeriod"/>
            </a:pPr>
            <a:r>
              <a:rPr lang="sv-SE" dirty="0"/>
              <a:t>Following the last challenge deadline, the chairman upholds or reverts any working agreements depending on the outcome of (2)</a:t>
            </a:r>
          </a:p>
          <a:p>
            <a:pPr marL="514350" indent="-514350">
              <a:buFont typeface="+mj-lt"/>
              <a:buAutoNum type="arabicPeriod"/>
            </a:pPr>
            <a:r>
              <a:rPr lang="sv-SE" dirty="0"/>
              <a:t>A decision is then taken on the target document accordingly</a:t>
            </a:r>
          </a:p>
          <a:p>
            <a:endParaRPr lang="sv-SE" dirty="0"/>
          </a:p>
        </p:txBody>
      </p:sp>
    </p:spTree>
    <p:extLst>
      <p:ext uri="{BB962C8B-B14F-4D97-AF65-F5344CB8AC3E}">
        <p14:creationId xmlns:p14="http://schemas.microsoft.com/office/powerpoint/2010/main" val="335804882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p:txBody>
          <a:bodyPr/>
          <a:lstStyle/>
          <a:p>
            <a:r>
              <a:rPr lang="sv-SE" dirty="0"/>
              <a:t>This document collects the working assumptions based on the moderated round of email discussions initiated by the rapporteurs</a:t>
            </a:r>
          </a:p>
          <a:p>
            <a:r>
              <a:rPr lang="sv-SE" dirty="0"/>
              <a:t>The procedure for the moderated email discussions is described in S3-20wxyz</a:t>
            </a:r>
          </a:p>
          <a:p>
            <a:r>
              <a:rPr lang="sv-SE" dirty="0"/>
              <a:t>The working assumptions are made based on the available solutions and the balance between the camps</a:t>
            </a:r>
          </a:p>
          <a:p>
            <a:r>
              <a:rPr lang="sv-SE" dirty="0"/>
              <a:t>The working assumptions are used to form the basis of working agreements should concensus not be reached during the meeting. Further details </a:t>
            </a:r>
            <a:r>
              <a:rPr lang="sv-SE" dirty="0">
                <a:hlinkClick r:id="rId2" action="ppaction://hlinksldjump"/>
              </a:rPr>
              <a:t>here</a:t>
            </a:r>
            <a:r>
              <a:rPr lang="sv-SE" dirty="0"/>
              <a:t>.</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239003"/>
            <a:ext cx="9031014" cy="1325563"/>
          </a:xfrm>
        </p:spPr>
        <p:txBody>
          <a:bodyPr/>
          <a:lstStyle/>
          <a:p>
            <a:r>
              <a:rPr lang="en-GB" dirty="0"/>
              <a:t>4.8 Security of the enhancement to the 5GC location services</a:t>
            </a:r>
            <a:endParaRPr lang="sv-SE" dirty="0"/>
          </a:p>
        </p:txBody>
      </p:sp>
      <p:sp>
        <p:nvSpPr>
          <p:cNvPr id="5" name="Content Placeholder 4">
            <a:extLst>
              <a:ext uri="{FF2B5EF4-FFF2-40B4-BE49-F238E27FC236}">
                <a16:creationId xmlns:a16="http://schemas.microsoft.com/office/drawing/2014/main" id="{8355462D-EF98-406A-8D60-3E48F303E2E0}"/>
              </a:ext>
            </a:extLst>
          </p:cNvPr>
          <p:cNvSpPr>
            <a:spLocks noGrp="1"/>
          </p:cNvSpPr>
          <p:nvPr>
            <p:ph idx="1"/>
          </p:nvPr>
        </p:nvSpPr>
        <p:spPr/>
        <p:txBody>
          <a:bodyPr/>
          <a:lstStyle/>
          <a:p>
            <a:endParaRPr lang="en-US" dirty="0"/>
          </a:p>
          <a:p>
            <a:r>
              <a:rPr lang="en-US" dirty="0"/>
              <a:t>Open issue #1: SSID and Bluetooth device name format</a:t>
            </a:r>
          </a:p>
          <a:p>
            <a:pPr lvl="1"/>
            <a:r>
              <a:rPr lang="en-US" b="1" u="sng" dirty="0"/>
              <a:t>WA 1: the finial work of eLCS WID shall be based on the “draft_S3-200720-r2_merger_with_702_750” in the draft folder of the SA3#98Bis-e meeting</a:t>
            </a:r>
            <a:endParaRPr lang="sv-SE" b="1" u="sng" dirty="0"/>
          </a:p>
        </p:txBody>
      </p:sp>
    </p:spTree>
    <p:extLst>
      <p:ext uri="{BB962C8B-B14F-4D97-AF65-F5344CB8AC3E}">
        <p14:creationId xmlns:p14="http://schemas.microsoft.com/office/powerpoint/2010/main" val="404233479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283145"/>
            <a:ext cx="8986870" cy="1325563"/>
          </a:xfrm>
        </p:spPr>
        <p:txBody>
          <a:bodyPr/>
          <a:lstStyle/>
          <a:p>
            <a:r>
              <a:rPr lang="en-GB" dirty="0"/>
              <a:t>4.9 Security Aspects of the 5G Service Based Architecture (1/2)</a:t>
            </a:r>
            <a:endParaRPr lang="sv-SE" dirty="0"/>
          </a:p>
        </p:txBody>
      </p:sp>
      <p:sp>
        <p:nvSpPr>
          <p:cNvPr id="5" name="Content Placeholder 4">
            <a:extLst>
              <a:ext uri="{FF2B5EF4-FFF2-40B4-BE49-F238E27FC236}">
                <a16:creationId xmlns:a16="http://schemas.microsoft.com/office/drawing/2014/main" id="{730C5DA1-A7C9-41CE-83EF-2B752E809650}"/>
              </a:ext>
            </a:extLst>
          </p:cNvPr>
          <p:cNvSpPr>
            <a:spLocks noGrp="1"/>
          </p:cNvSpPr>
          <p:nvPr>
            <p:ph idx="1"/>
          </p:nvPr>
        </p:nvSpPr>
        <p:spPr/>
        <p:txBody>
          <a:bodyPr/>
          <a:lstStyle/>
          <a:p>
            <a:r>
              <a:rPr lang="en-US" dirty="0"/>
              <a:t>Open issue #1: SCP verification in NRF when hop by hop security is used for consumer authentication</a:t>
            </a:r>
          </a:p>
          <a:p>
            <a:pPr lvl="1"/>
            <a:r>
              <a:rPr lang="en-US" b="1" u="sng" dirty="0"/>
              <a:t>WA 1: SA3 to specify a requirement for NRF that when there is no e2e NF consumer authentication, NRF to check whether the SCP that generated the Access Token Request, is authorized to do that on behalf of the NF consumer. This check is based on configuration (or something similar).</a:t>
            </a:r>
          </a:p>
          <a:p>
            <a:endParaRPr lang="en-US" dirty="0"/>
          </a:p>
          <a:p>
            <a:r>
              <a:rPr lang="en-US" dirty="0"/>
              <a:t>Open issue #2: End to End authentication by NRF</a:t>
            </a:r>
          </a:p>
          <a:p>
            <a:pPr lvl="1"/>
            <a:r>
              <a:rPr lang="en-US" b="1" u="sng" dirty="0"/>
              <a:t>WA 2: </a:t>
            </a:r>
            <a:r>
              <a:rPr lang="en-GB" b="1" u="sng" dirty="0"/>
              <a:t>SA3 to develop solution in Rel-16 for e2e authentication of NF consumer in NRF - It is agreed that there is a need for an application layer e2e authentication of NF consumer by NRF.</a:t>
            </a:r>
            <a:endParaRPr lang="sv-SE" b="1" u="sng" dirty="0"/>
          </a:p>
          <a:p>
            <a:pPr lvl="1"/>
            <a:endParaRPr lang="sv-SE" dirty="0"/>
          </a:p>
        </p:txBody>
      </p:sp>
    </p:spTree>
    <p:extLst>
      <p:ext uri="{BB962C8B-B14F-4D97-AF65-F5344CB8AC3E}">
        <p14:creationId xmlns:p14="http://schemas.microsoft.com/office/powerpoint/2010/main" val="376552376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283145"/>
            <a:ext cx="8986870" cy="1325563"/>
          </a:xfrm>
        </p:spPr>
        <p:txBody>
          <a:bodyPr/>
          <a:lstStyle/>
          <a:p>
            <a:r>
              <a:rPr lang="en-GB" dirty="0"/>
              <a:t>4.9 Security Aspects of the 5G Service Based Architecture (2/2)</a:t>
            </a:r>
            <a:endParaRPr lang="sv-SE" dirty="0"/>
          </a:p>
        </p:txBody>
      </p:sp>
      <p:sp>
        <p:nvSpPr>
          <p:cNvPr id="5" name="Content Placeholder 4">
            <a:extLst>
              <a:ext uri="{FF2B5EF4-FFF2-40B4-BE49-F238E27FC236}">
                <a16:creationId xmlns:a16="http://schemas.microsoft.com/office/drawing/2014/main" id="{730C5DA1-A7C9-41CE-83EF-2B752E809650}"/>
              </a:ext>
            </a:extLst>
          </p:cNvPr>
          <p:cNvSpPr>
            <a:spLocks noGrp="1"/>
          </p:cNvSpPr>
          <p:nvPr>
            <p:ph idx="1"/>
          </p:nvPr>
        </p:nvSpPr>
        <p:spPr/>
        <p:txBody>
          <a:bodyPr/>
          <a:lstStyle/>
          <a:p>
            <a:r>
              <a:rPr lang="en-US" dirty="0"/>
              <a:t>Open issue #3: End to End authentication by NF producer</a:t>
            </a:r>
          </a:p>
          <a:p>
            <a:pPr lvl="1"/>
            <a:r>
              <a:rPr lang="en-US" dirty="0">
                <a:solidFill>
                  <a:schemeClr val="bg1">
                    <a:lumMod val="75000"/>
                  </a:schemeClr>
                </a:solidFill>
              </a:rPr>
              <a:t>No WA.</a:t>
            </a:r>
          </a:p>
          <a:p>
            <a:endParaRPr lang="en-US" dirty="0"/>
          </a:p>
          <a:p>
            <a:r>
              <a:rPr lang="en-US" dirty="0"/>
              <a:t>Open issue #4: Access token ownership verification in NF producer</a:t>
            </a:r>
          </a:p>
          <a:p>
            <a:pPr lvl="1"/>
            <a:r>
              <a:rPr lang="en-US" b="1" u="sng" dirty="0"/>
              <a:t>WA 3: SA3 to develop a solution for verification of access token ownership in NF producer. If there is no consensus on any solution, access token ownership verification in NF producer will be pushed to Rel-17.</a:t>
            </a:r>
            <a:endParaRPr lang="sv-SE" b="1" u="sng" dirty="0"/>
          </a:p>
        </p:txBody>
      </p:sp>
    </p:spTree>
    <p:extLst>
      <p:ext uri="{BB962C8B-B14F-4D97-AF65-F5344CB8AC3E}">
        <p14:creationId xmlns:p14="http://schemas.microsoft.com/office/powerpoint/2010/main" val="164706253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198" y="227965"/>
            <a:ext cx="9540242" cy="1325563"/>
          </a:xfrm>
        </p:spPr>
        <p:txBody>
          <a:bodyPr/>
          <a:lstStyle/>
          <a:p>
            <a:r>
              <a:rPr lang="en-GB" dirty="0"/>
              <a:t>4.10 Authentication and key management for applications … (1/3) </a:t>
            </a:r>
            <a:endParaRPr lang="sv-SE" dirty="0"/>
          </a:p>
        </p:txBody>
      </p:sp>
      <p:sp>
        <p:nvSpPr>
          <p:cNvPr id="5" name="Content Placeholder 4">
            <a:extLst>
              <a:ext uri="{FF2B5EF4-FFF2-40B4-BE49-F238E27FC236}">
                <a16:creationId xmlns:a16="http://schemas.microsoft.com/office/drawing/2014/main" id="{92BD0852-96E1-45C4-8A38-B60AE9C82A88}"/>
              </a:ext>
            </a:extLst>
          </p:cNvPr>
          <p:cNvSpPr>
            <a:spLocks noGrp="1"/>
          </p:cNvSpPr>
          <p:nvPr>
            <p:ph idx="1"/>
          </p:nvPr>
        </p:nvSpPr>
        <p:spPr/>
        <p:txBody>
          <a:bodyPr/>
          <a:lstStyle/>
          <a:p>
            <a:r>
              <a:rPr lang="en-US" dirty="0"/>
              <a:t>Question #1.1: Is there a need for adding AKMA subscription data parameter of “whether AKMA is allowed” per subscriber?  (Yes or no)?</a:t>
            </a:r>
          </a:p>
          <a:p>
            <a:pPr lvl="1"/>
            <a:r>
              <a:rPr lang="en-US" b="1" u="sng" dirty="0"/>
              <a:t>WA 1: There is a need for adding AKMA subscription data parameter of “whether AKMA is allowed” per subscriber.</a:t>
            </a:r>
          </a:p>
          <a:p>
            <a:endParaRPr lang="en-US" dirty="0"/>
          </a:p>
          <a:p>
            <a:r>
              <a:rPr lang="en-US" dirty="0"/>
              <a:t>Question#1.2: Is there a need mandating support in the UE of AKMA feature? (Yes or No)?</a:t>
            </a:r>
          </a:p>
          <a:p>
            <a:pPr lvl="1"/>
            <a:r>
              <a:rPr lang="en-US" b="1" u="sng" dirty="0"/>
              <a:t>WA 2: There is no need mandating support in the UE of AKMA feature.</a:t>
            </a:r>
          </a:p>
          <a:p>
            <a:pPr lvl="1"/>
            <a:endParaRPr lang="sv-SE" dirty="0"/>
          </a:p>
        </p:txBody>
      </p:sp>
    </p:spTree>
    <p:extLst>
      <p:ext uri="{BB962C8B-B14F-4D97-AF65-F5344CB8AC3E}">
        <p14:creationId xmlns:p14="http://schemas.microsoft.com/office/powerpoint/2010/main" val="256242615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198" y="227965"/>
            <a:ext cx="9540242" cy="1325563"/>
          </a:xfrm>
        </p:spPr>
        <p:txBody>
          <a:bodyPr/>
          <a:lstStyle/>
          <a:p>
            <a:r>
              <a:rPr lang="en-GB" dirty="0"/>
              <a:t>4.10 Authentication and key management for applications … (2/3) </a:t>
            </a:r>
            <a:endParaRPr lang="sv-SE" dirty="0"/>
          </a:p>
        </p:txBody>
      </p:sp>
      <p:sp>
        <p:nvSpPr>
          <p:cNvPr id="5" name="Content Placeholder 4">
            <a:extLst>
              <a:ext uri="{FF2B5EF4-FFF2-40B4-BE49-F238E27FC236}">
                <a16:creationId xmlns:a16="http://schemas.microsoft.com/office/drawing/2014/main" id="{92BD0852-96E1-45C4-8A38-B60AE9C82A88}"/>
              </a:ext>
            </a:extLst>
          </p:cNvPr>
          <p:cNvSpPr>
            <a:spLocks noGrp="1"/>
          </p:cNvSpPr>
          <p:nvPr>
            <p:ph idx="1"/>
          </p:nvPr>
        </p:nvSpPr>
        <p:spPr/>
        <p:txBody>
          <a:bodyPr/>
          <a:lstStyle/>
          <a:p>
            <a:r>
              <a:rPr lang="en-US" dirty="0"/>
              <a:t>Question#2.1: Do we need to introduce selection mechanism for selecting AAnF?</a:t>
            </a:r>
          </a:p>
          <a:p>
            <a:pPr lvl="1"/>
            <a:r>
              <a:rPr lang="en-US" b="1" u="sng" dirty="0"/>
              <a:t>WA 3: There is no need to introduce selection mechanism for selecting AAnF.</a:t>
            </a:r>
          </a:p>
          <a:p>
            <a:endParaRPr lang="en-US" dirty="0"/>
          </a:p>
          <a:p>
            <a:r>
              <a:rPr lang="en-US" dirty="0"/>
              <a:t>Question #2.2:  Does AAnF (set) need to keep AKMA key material (Yes or no)?</a:t>
            </a:r>
          </a:p>
          <a:p>
            <a:pPr lvl="1"/>
            <a:r>
              <a:rPr lang="en-US" b="1" u="sng" dirty="0"/>
              <a:t>WA 4: AAnF (set) needs to keep AKMA key material (with further clarification of whether AAnF is stateful or stateless).</a:t>
            </a:r>
          </a:p>
        </p:txBody>
      </p:sp>
    </p:spTree>
    <p:extLst>
      <p:ext uri="{BB962C8B-B14F-4D97-AF65-F5344CB8AC3E}">
        <p14:creationId xmlns:p14="http://schemas.microsoft.com/office/powerpoint/2010/main" val="130969461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198" y="227965"/>
            <a:ext cx="9540242" cy="1325563"/>
          </a:xfrm>
        </p:spPr>
        <p:txBody>
          <a:bodyPr/>
          <a:lstStyle/>
          <a:p>
            <a:r>
              <a:rPr lang="en-GB" dirty="0"/>
              <a:t>4.10 Authentication and key management for applications … (3/3) </a:t>
            </a:r>
            <a:endParaRPr lang="sv-SE" dirty="0"/>
          </a:p>
        </p:txBody>
      </p:sp>
      <p:sp>
        <p:nvSpPr>
          <p:cNvPr id="5" name="Content Placeholder 4">
            <a:extLst>
              <a:ext uri="{FF2B5EF4-FFF2-40B4-BE49-F238E27FC236}">
                <a16:creationId xmlns:a16="http://schemas.microsoft.com/office/drawing/2014/main" id="{92BD0852-96E1-45C4-8A38-B60AE9C82A88}"/>
              </a:ext>
            </a:extLst>
          </p:cNvPr>
          <p:cNvSpPr>
            <a:spLocks noGrp="1"/>
          </p:cNvSpPr>
          <p:nvPr>
            <p:ph idx="1"/>
          </p:nvPr>
        </p:nvSpPr>
        <p:spPr/>
        <p:txBody>
          <a:bodyPr/>
          <a:lstStyle/>
          <a:p>
            <a:r>
              <a:rPr lang="en-US" dirty="0"/>
              <a:t>Question #3: Does AKMA need to have Ua* independent KAF key refresh mechanism?</a:t>
            </a:r>
          </a:p>
          <a:p>
            <a:pPr lvl="1"/>
            <a:r>
              <a:rPr lang="en-US" dirty="0">
                <a:solidFill>
                  <a:schemeClr val="bg1">
                    <a:lumMod val="75000"/>
                  </a:schemeClr>
                </a:solidFill>
              </a:rPr>
              <a:t>No WA.</a:t>
            </a:r>
          </a:p>
          <a:p>
            <a:endParaRPr lang="en-US" dirty="0"/>
          </a:p>
          <a:p>
            <a:r>
              <a:rPr lang="en-US" dirty="0"/>
              <a:t>Open issue #4: KAKMA materials generation time</a:t>
            </a:r>
          </a:p>
          <a:p>
            <a:pPr lvl="1"/>
            <a:r>
              <a:rPr lang="en-US" dirty="0">
                <a:solidFill>
                  <a:schemeClr val="bg1">
                    <a:lumMod val="75000"/>
                  </a:schemeClr>
                </a:solidFill>
              </a:rPr>
              <a:t>No WA.</a:t>
            </a:r>
          </a:p>
          <a:p>
            <a:endParaRPr lang="en-US" dirty="0"/>
          </a:p>
          <a:p>
            <a:r>
              <a:rPr lang="en-US" dirty="0"/>
              <a:t>Open issue #5: AUSF stores A-KID to UDM or AAnF</a:t>
            </a:r>
          </a:p>
          <a:p>
            <a:pPr lvl="1"/>
            <a:r>
              <a:rPr lang="en-US" dirty="0">
                <a:solidFill>
                  <a:schemeClr val="bg1">
                    <a:lumMod val="75000"/>
                  </a:schemeClr>
                </a:solidFill>
              </a:rPr>
              <a:t>No WA.</a:t>
            </a:r>
            <a:endParaRPr lang="sv-SE" dirty="0">
              <a:solidFill>
                <a:schemeClr val="bg1">
                  <a:lumMod val="75000"/>
                </a:schemeClr>
              </a:solidFill>
            </a:endParaRPr>
          </a:p>
        </p:txBody>
      </p:sp>
    </p:spTree>
    <p:extLst>
      <p:ext uri="{BB962C8B-B14F-4D97-AF65-F5344CB8AC3E}">
        <p14:creationId xmlns:p14="http://schemas.microsoft.com/office/powerpoint/2010/main" val="214808577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295759"/>
            <a:ext cx="9049932" cy="1325563"/>
          </a:xfrm>
        </p:spPr>
        <p:txBody>
          <a:bodyPr/>
          <a:lstStyle/>
          <a:p>
            <a:r>
              <a:rPr lang="en-GB" dirty="0"/>
              <a:t>4.11 Evolution of Cellular IoT security for the 5G System</a:t>
            </a:r>
            <a:endParaRPr lang="sv-SE" dirty="0"/>
          </a:p>
        </p:txBody>
      </p:sp>
      <p:sp>
        <p:nvSpPr>
          <p:cNvPr id="5" name="Content Placeholder 4">
            <a:extLst>
              <a:ext uri="{FF2B5EF4-FFF2-40B4-BE49-F238E27FC236}">
                <a16:creationId xmlns:a16="http://schemas.microsoft.com/office/drawing/2014/main" id="{E6509495-359F-4E30-9F7A-882D24F73551}"/>
              </a:ext>
            </a:extLst>
          </p:cNvPr>
          <p:cNvSpPr>
            <a:spLocks noGrp="1"/>
          </p:cNvSpPr>
          <p:nvPr>
            <p:ph idx="1"/>
          </p:nvPr>
        </p:nvSpPr>
        <p:spPr/>
        <p:txBody>
          <a:bodyPr/>
          <a:lstStyle/>
          <a:p>
            <a:r>
              <a:rPr lang="en-US" dirty="0"/>
              <a:t>Open issue #1: Protection of UE capability transfer for UEs without AS security</a:t>
            </a:r>
          </a:p>
          <a:p>
            <a:pPr lvl="1"/>
            <a:r>
              <a:rPr lang="en-US" dirty="0">
                <a:solidFill>
                  <a:schemeClr val="bg1">
                    <a:lumMod val="75000"/>
                  </a:schemeClr>
                </a:solidFill>
              </a:rPr>
              <a:t>No WA.</a:t>
            </a:r>
          </a:p>
          <a:p>
            <a:pPr lvl="1"/>
            <a:endParaRPr lang="en-US" dirty="0"/>
          </a:p>
          <a:p>
            <a:r>
              <a:rPr lang="en-US" dirty="0"/>
              <a:t>Open issue #2: Input parameters to the calculation of shortResumeMAC-I</a:t>
            </a:r>
          </a:p>
          <a:p>
            <a:pPr lvl="1"/>
            <a:r>
              <a:rPr lang="en-US" b="1" u="sng" dirty="0"/>
              <a:t>WA 1: </a:t>
            </a:r>
            <a:r>
              <a:rPr lang="en-GB" b="1" u="sng" dirty="0"/>
              <a:t>SA3 aligns with the outcome of RAN2 discussions taking any security issue into account.</a:t>
            </a:r>
            <a:endParaRPr lang="sv-SE" b="1" u="sng" dirty="0">
              <a:highlight>
                <a:srgbClr val="FFFF00"/>
              </a:highlight>
            </a:endParaRPr>
          </a:p>
        </p:txBody>
      </p:sp>
    </p:spTree>
    <p:extLst>
      <p:ext uri="{BB962C8B-B14F-4D97-AF65-F5344CB8AC3E}">
        <p14:creationId xmlns:p14="http://schemas.microsoft.com/office/powerpoint/2010/main" val="10463201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f8fe64598aa6a98ba2c48ba916b1a262">
  <xsd:schema xmlns:xsd="http://www.w3.org/2001/XMLSchema" xmlns:xs="http://www.w3.org/2001/XMLSchema" xmlns:p="http://schemas.microsoft.com/office/2006/metadata/properties" xmlns:ns3="6f846979-0e6f-42ff-8b87-e1893efeda99" targetNamespace="http://schemas.microsoft.com/office/2006/metadata/properties" ma:root="true" ma:fieldsID="8d6530949a8052906682361df69ab2c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82BD09B-7BC0-429F-A74D-1CED2054BAFB}">
  <ds:schemaRefs>
    <ds:schemaRef ds:uri="http://schemas.microsoft.com/sharepoint/v3/contenttype/forms"/>
  </ds:schemaRefs>
</ds:datastoreItem>
</file>

<file path=customXml/itemProps2.xml><?xml version="1.0" encoding="utf-8"?>
<ds:datastoreItem xmlns:ds="http://schemas.openxmlformats.org/officeDocument/2006/customXml" ds:itemID="{B55F77A5-4F6E-409A-9892-DDAE0DE76F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AE2EAA4-7395-4C52-9C43-852F1C5982D0}">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933</Words>
  <Application>Microsoft Office PowerPoint</Application>
  <PresentationFormat>Widescreen</PresentationFormat>
  <Paragraphs>73</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Working assumptions for Release 16 WIs</vt:lpstr>
      <vt:lpstr>Background</vt:lpstr>
      <vt:lpstr>4.8 Security of the enhancement to the 5GC location services</vt:lpstr>
      <vt:lpstr>4.9 Security Aspects of the 5G Service Based Architecture (1/2)</vt:lpstr>
      <vt:lpstr>4.9 Security Aspects of the 5G Service Based Architecture (2/2)</vt:lpstr>
      <vt:lpstr>4.10 Authentication and key management for applications … (1/3) </vt:lpstr>
      <vt:lpstr>4.10 Authentication and key management for applications … (2/3) </vt:lpstr>
      <vt:lpstr>4.10 Authentication and key management for applications … (3/3) </vt:lpstr>
      <vt:lpstr>4.11 Evolution of Cellular IoT security for the 5G System</vt:lpstr>
      <vt:lpstr>4.14 Security for NR Integrated Access and Backhaul</vt:lpstr>
      <vt:lpstr>4.16 Security Aspects of 3GPP support for Advanced V2X Services (1/2)</vt:lpstr>
      <vt:lpstr>4.16 Security Aspects of 3GPP support for Advanced V2X Services (2/2)</vt:lpstr>
      <vt:lpstr>Going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2020-04-26T17:04:31Z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